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8" r:id="rId4"/>
    <p:sldId id="283" r:id="rId5"/>
    <p:sldId id="284" r:id="rId6"/>
    <p:sldId id="285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FFCF-EF1B-4DBC-8A10-76CDD689DF12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76963-7DDB-4B7F-9F5B-3B066B759D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752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6963-7DDB-4B7F-9F5B-3B066B759D2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123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rgbClr val="F3E4FC">
                <a:alpha val="35000"/>
                <a:lumMod val="92000"/>
                <a:lumOff val="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446052"/>
          </a:xfrm>
        </p:spPr>
        <p:txBody>
          <a:bodyPr/>
          <a:lstStyle/>
          <a:p>
            <a:r>
              <a:rPr lang="bg-BG" sz="7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Животински свят</a:t>
            </a:r>
          </a:p>
        </p:txBody>
      </p:sp>
    </p:spTree>
    <p:extLst>
      <p:ext uri="{BB962C8B-B14F-4D97-AF65-F5344CB8AC3E}">
        <p14:creationId xmlns:p14="http://schemas.microsoft.com/office/powerpoint/2010/main" val="300943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Общ преглед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6561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 err="1"/>
              <a:t>Животинският</a:t>
            </a:r>
            <a:r>
              <a:rPr lang="ru-RU" dirty="0"/>
              <a:t> свят в </a:t>
            </a:r>
            <a:r>
              <a:rPr lang="ru-RU" dirty="0" err="1"/>
              <a:t>българската</a:t>
            </a:r>
            <a:r>
              <a:rPr lang="ru-RU" dirty="0"/>
              <a:t> природа е много разно</a:t>
            </a:r>
            <a:r>
              <a:rPr lang="bg-BG" dirty="0"/>
              <a:t>образен.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В България има над 1500 вида животни.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Най-многобройни са насекомите</a:t>
            </a:r>
            <a:r>
              <a:rPr lang="ru-RU" dirty="0"/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8F18F3D-A243-43E8-8DD3-1539513A4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42" y="740796"/>
            <a:ext cx="5708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8E4FC12D-3936-4803-86A2-D74C8C0F488D}"/>
              </a:ext>
            </a:extLst>
          </p:cNvPr>
          <p:cNvGrpSpPr/>
          <p:nvPr/>
        </p:nvGrpSpPr>
        <p:grpSpPr>
          <a:xfrm>
            <a:off x="4572000" y="2996952"/>
            <a:ext cx="3657600" cy="3096344"/>
            <a:chOff x="4572000" y="2996952"/>
            <a:chExt cx="3657600" cy="3096344"/>
          </a:xfrm>
        </p:grpSpPr>
        <p:sp>
          <p:nvSpPr>
            <p:cNvPr id="9" name="Текстово поле 8">
              <a:extLst>
                <a:ext uri="{FF2B5EF4-FFF2-40B4-BE49-F238E27FC236}">
                  <a16:creationId xmlns:a16="http://schemas.microsoft.com/office/drawing/2014/main" id="{19831805-745A-4208-9556-5D2743A93E94}"/>
                </a:ext>
              </a:extLst>
            </p:cNvPr>
            <p:cNvSpPr txBox="1"/>
            <p:nvPr/>
          </p:nvSpPr>
          <p:spPr>
            <a:xfrm>
              <a:off x="5885275" y="5723964"/>
              <a:ext cx="10310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лалугер</a:t>
              </a: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9270A68D-7B73-4E6F-BEC5-BFF7DF313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996952"/>
              <a:ext cx="3657600" cy="2743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Животни в равнините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82879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Гризачи – </a:t>
            </a:r>
            <a:r>
              <a:rPr lang="ru-RU" dirty="0" err="1"/>
              <a:t>полска</a:t>
            </a:r>
            <a:r>
              <a:rPr lang="ru-RU" dirty="0"/>
              <a:t> мишка, </a:t>
            </a:r>
            <a:r>
              <a:rPr lang="ru-RU" dirty="0" err="1"/>
              <a:t>лалугер</a:t>
            </a:r>
            <a:r>
              <a:rPr lang="ru-RU" dirty="0"/>
              <a:t>, пор и др.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Влечуги – гущер, смок, пепелянка.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Птици – пъдпъдък, яребица, степен орел и др.</a:t>
            </a: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58E5FDF3-A4FC-444E-A50A-667868B9FE37}"/>
              </a:ext>
            </a:extLst>
          </p:cNvPr>
          <p:cNvGrpSpPr/>
          <p:nvPr/>
        </p:nvGrpSpPr>
        <p:grpSpPr>
          <a:xfrm>
            <a:off x="455458" y="3011996"/>
            <a:ext cx="3468470" cy="3090592"/>
            <a:chOff x="455458" y="3011996"/>
            <a:chExt cx="3468470" cy="3090592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1467D027-654A-4DDD-9F7C-38621B0800EF}"/>
                </a:ext>
              </a:extLst>
            </p:cNvPr>
            <p:cNvSpPr txBox="1"/>
            <p:nvPr/>
          </p:nvSpPr>
          <p:spPr>
            <a:xfrm>
              <a:off x="1641306" y="5733256"/>
              <a:ext cx="10967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яребица</a:t>
              </a:r>
            </a:p>
          </p:txBody>
        </p:sp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D5DB9C7D-AFE6-4358-B7DC-BAB509FA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58" y="3011996"/>
              <a:ext cx="3468470" cy="2743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6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Животни в буковите гори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962"/>
            <a:ext cx="8229600" cy="199099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Бозайници – </a:t>
            </a:r>
            <a:r>
              <a:rPr lang="ru-RU" dirty="0"/>
              <a:t>благороден </a:t>
            </a:r>
            <a:r>
              <a:rPr lang="ru-RU" dirty="0" err="1"/>
              <a:t>елен</a:t>
            </a:r>
            <a:r>
              <a:rPr lang="ru-RU" dirty="0"/>
              <a:t>, </a:t>
            </a:r>
            <a:r>
              <a:rPr lang="ru-RU" dirty="0" err="1"/>
              <a:t>сърна</a:t>
            </a:r>
            <a:r>
              <a:rPr lang="ru-RU" dirty="0"/>
              <a:t>, </a:t>
            </a:r>
            <a:r>
              <a:rPr lang="ru-RU" dirty="0" err="1"/>
              <a:t>глиган</a:t>
            </a:r>
            <a:r>
              <a:rPr lang="ru-RU" dirty="0"/>
              <a:t> и др.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Влечуги – </a:t>
            </a:r>
            <a:r>
              <a:rPr lang="ru-RU" dirty="0"/>
              <a:t>слепок, </a:t>
            </a:r>
            <a:r>
              <a:rPr lang="ru-RU" dirty="0" err="1"/>
              <a:t>бърз</a:t>
            </a:r>
            <a:r>
              <a:rPr lang="ru-RU" dirty="0"/>
              <a:t> </a:t>
            </a:r>
            <a:r>
              <a:rPr lang="ru-RU" dirty="0" err="1"/>
              <a:t>гущер</a:t>
            </a:r>
            <a:r>
              <a:rPr lang="ru-RU" dirty="0"/>
              <a:t> и </a:t>
            </a:r>
            <a:r>
              <a:rPr lang="ru-RU" dirty="0" err="1"/>
              <a:t>др</a:t>
            </a:r>
            <a:r>
              <a:rPr lang="bg-BG" dirty="0"/>
              <a:t>.</a:t>
            </a:r>
          </a:p>
          <a:p>
            <a:r>
              <a:rPr lang="bg-BG" dirty="0"/>
              <a:t>Птици – зелен кълвач, голям синигер и др.</a:t>
            </a:r>
          </a:p>
        </p:txBody>
      </p:sp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7D6DB47E-49CE-4102-9D95-20405D197375}"/>
              </a:ext>
            </a:extLst>
          </p:cNvPr>
          <p:cNvGrpSpPr/>
          <p:nvPr/>
        </p:nvGrpSpPr>
        <p:grpSpPr>
          <a:xfrm>
            <a:off x="5220071" y="3118426"/>
            <a:ext cx="2657006" cy="3102944"/>
            <a:chOff x="5220071" y="3118426"/>
            <a:chExt cx="2657006" cy="3102944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5067D95C-5C85-4CE9-B7F8-3103C489E0F9}"/>
                </a:ext>
              </a:extLst>
            </p:cNvPr>
            <p:cNvSpPr txBox="1"/>
            <p:nvPr/>
          </p:nvSpPr>
          <p:spPr>
            <a:xfrm>
              <a:off x="6211783" y="5852038"/>
              <a:ext cx="673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елен</a:t>
              </a: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8E33B038-647F-404E-9AD4-38A2E6C43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1" y="3118426"/>
              <a:ext cx="2657006" cy="2743200"/>
            </a:xfrm>
            <a:prstGeom prst="rect">
              <a:avLst/>
            </a:prstGeom>
          </p:spPr>
        </p:pic>
      </p:grpSp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B4E7FCB1-63EA-46E8-9266-9DF58A787F61}"/>
              </a:ext>
            </a:extLst>
          </p:cNvPr>
          <p:cNvGrpSpPr/>
          <p:nvPr/>
        </p:nvGrpSpPr>
        <p:grpSpPr>
          <a:xfrm>
            <a:off x="1187624" y="3304441"/>
            <a:ext cx="3312368" cy="2848962"/>
            <a:chOff x="1187624" y="3304441"/>
            <a:chExt cx="3312368" cy="2848962"/>
          </a:xfrm>
        </p:grpSpPr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id="{EA0C5BDA-FF9E-4ECB-A623-170C7266E998}"/>
                </a:ext>
              </a:extLst>
            </p:cNvPr>
            <p:cNvSpPr txBox="1"/>
            <p:nvPr/>
          </p:nvSpPr>
          <p:spPr>
            <a:xfrm>
              <a:off x="2258635" y="5784071"/>
              <a:ext cx="8996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глиган</a:t>
              </a:r>
            </a:p>
          </p:txBody>
        </p:sp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82DB5BB6-D9B2-4689-944E-B6F1A8FA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304441"/>
              <a:ext cx="3312368" cy="2500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83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Животни в иглолистните гори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Бозайници – </a:t>
            </a:r>
            <a:r>
              <a:rPr lang="ru-RU" dirty="0"/>
              <a:t>муфлон, дива коза, </a:t>
            </a:r>
            <a:r>
              <a:rPr lang="ru-RU" dirty="0" err="1"/>
              <a:t>мечка</a:t>
            </a:r>
            <a:r>
              <a:rPr lang="ru-RU" dirty="0"/>
              <a:t>, </a:t>
            </a:r>
            <a:r>
              <a:rPr lang="ru-RU" dirty="0" err="1"/>
              <a:t>елен</a:t>
            </a:r>
            <a:r>
              <a:rPr lang="ru-RU" dirty="0"/>
              <a:t>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Птици – </a:t>
            </a:r>
            <a:r>
              <a:rPr lang="ru-RU" dirty="0" err="1"/>
              <a:t>кръсточовка</a:t>
            </a:r>
            <a:r>
              <a:rPr lang="ru-RU" dirty="0"/>
              <a:t>, </a:t>
            </a:r>
            <a:r>
              <a:rPr lang="ru-RU" dirty="0" err="1"/>
              <a:t>червенушка</a:t>
            </a:r>
            <a:r>
              <a:rPr lang="ru-RU" dirty="0"/>
              <a:t>, </a:t>
            </a:r>
            <a:r>
              <a:rPr lang="ru-RU" dirty="0" err="1"/>
              <a:t>глухар</a:t>
            </a:r>
            <a:r>
              <a:rPr lang="ru-RU" dirty="0"/>
              <a:t> и </a:t>
            </a:r>
            <a:r>
              <a:rPr lang="ru-RU" dirty="0" err="1"/>
              <a:t>др</a:t>
            </a:r>
            <a:r>
              <a:rPr lang="bg-BG" dirty="0"/>
              <a:t>.</a:t>
            </a: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D1A72799-28C2-4C92-BBD1-1185BF87B747}"/>
              </a:ext>
            </a:extLst>
          </p:cNvPr>
          <p:cNvGrpSpPr/>
          <p:nvPr/>
        </p:nvGrpSpPr>
        <p:grpSpPr>
          <a:xfrm>
            <a:off x="1249288" y="2974081"/>
            <a:ext cx="2592288" cy="3200515"/>
            <a:chOff x="1249288" y="2974081"/>
            <a:chExt cx="2592288" cy="3200515"/>
          </a:xfrm>
        </p:grpSpPr>
        <p:sp>
          <p:nvSpPr>
            <p:cNvPr id="9" name="Текстово поле 8">
              <a:extLst>
                <a:ext uri="{FF2B5EF4-FFF2-40B4-BE49-F238E27FC236}">
                  <a16:creationId xmlns:a16="http://schemas.microsoft.com/office/drawing/2014/main" id="{123F9A8B-34EE-4B60-9220-AB7BEDA976E1}"/>
                </a:ext>
              </a:extLst>
            </p:cNvPr>
            <p:cNvSpPr txBox="1"/>
            <p:nvPr/>
          </p:nvSpPr>
          <p:spPr>
            <a:xfrm>
              <a:off x="2094828" y="5805264"/>
              <a:ext cx="901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глухар</a:t>
              </a:r>
            </a:p>
          </p:txBody>
        </p:sp>
        <p:pic>
          <p:nvPicPr>
            <p:cNvPr id="8" name="Картина 7">
              <a:extLst>
                <a:ext uri="{FF2B5EF4-FFF2-40B4-BE49-F238E27FC236}">
                  <a16:creationId xmlns:a16="http://schemas.microsoft.com/office/drawing/2014/main" id="{46A80D34-C40B-4643-A1AB-73D6EAA92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288" y="2974081"/>
              <a:ext cx="2592288" cy="2899415"/>
            </a:xfrm>
            <a:prstGeom prst="rect">
              <a:avLst/>
            </a:prstGeom>
          </p:spPr>
        </p:pic>
      </p:grpSp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515B36F0-9DC8-4E82-B77D-3F7DB0366839}"/>
              </a:ext>
            </a:extLst>
          </p:cNvPr>
          <p:cNvGrpSpPr/>
          <p:nvPr/>
        </p:nvGrpSpPr>
        <p:grpSpPr>
          <a:xfrm>
            <a:off x="4788024" y="3140968"/>
            <a:ext cx="3315149" cy="3019876"/>
            <a:chOff x="4788024" y="3140968"/>
            <a:chExt cx="3315149" cy="3019876"/>
          </a:xfrm>
        </p:grpSpPr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EAB6EBB1-24C0-4171-B9BD-8C0965942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140968"/>
              <a:ext cx="3315149" cy="2732528"/>
            </a:xfrm>
            <a:prstGeom prst="rect">
              <a:avLst/>
            </a:prstGeom>
          </p:spPr>
        </p:pic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F25D4B33-E9C4-41E8-B116-048935A36C4D}"/>
                </a:ext>
              </a:extLst>
            </p:cNvPr>
            <p:cNvSpPr txBox="1"/>
            <p:nvPr/>
          </p:nvSpPr>
          <p:spPr>
            <a:xfrm>
              <a:off x="6084168" y="5791512"/>
              <a:ext cx="824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мечка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23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Животни във водите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828799"/>
          </a:xfrm>
        </p:spPr>
        <p:txBody>
          <a:bodyPr>
            <a:normAutofit fontScale="92500"/>
          </a:bodyPr>
          <a:lstStyle/>
          <a:p>
            <a:r>
              <a:rPr lang="bg-BG" dirty="0"/>
              <a:t>Черно море – паламуд, скумрия, сафрид, цаца, черноморска акула, </a:t>
            </a:r>
            <a:r>
              <a:rPr lang="ru-RU" dirty="0" err="1"/>
              <a:t>делфин</a:t>
            </a:r>
            <a:r>
              <a:rPr lang="ru-RU" dirty="0"/>
              <a:t>, </a:t>
            </a:r>
            <a:r>
              <a:rPr lang="ru-RU" dirty="0" err="1"/>
              <a:t>тюлен</a:t>
            </a:r>
            <a:r>
              <a:rPr lang="ru-RU" dirty="0"/>
              <a:t> монах, кал</a:t>
            </a:r>
            <a:r>
              <a:rPr lang="bg-BG" dirty="0"/>
              <a:t>кан</a:t>
            </a:r>
            <a:r>
              <a:rPr lang="ru-RU" dirty="0"/>
              <a:t>.</a:t>
            </a:r>
            <a:endParaRPr lang="bg-BG" dirty="0"/>
          </a:p>
          <a:p>
            <a:r>
              <a:rPr lang="bg-BG" dirty="0"/>
              <a:t>Реки – мряна, пъстърва, </a:t>
            </a:r>
            <a:r>
              <a:rPr lang="bg-BG" dirty="0" err="1"/>
              <a:t>скобар</a:t>
            </a:r>
            <a:r>
              <a:rPr lang="bg-BG" dirty="0"/>
              <a:t> и др.</a:t>
            </a:r>
          </a:p>
          <a:p>
            <a:r>
              <a:rPr lang="bg-BG" dirty="0"/>
              <a:t>Язовири – шаран, каракуда, сом, кефал и др..</a:t>
            </a:r>
          </a:p>
        </p:txBody>
      </p:sp>
      <p:grpSp>
        <p:nvGrpSpPr>
          <p:cNvPr id="14" name="Групиране 13">
            <a:extLst>
              <a:ext uri="{FF2B5EF4-FFF2-40B4-BE49-F238E27FC236}">
                <a16:creationId xmlns:a16="http://schemas.microsoft.com/office/drawing/2014/main" id="{6446576F-06B8-4848-82C8-ACF2084A4A4A}"/>
              </a:ext>
            </a:extLst>
          </p:cNvPr>
          <p:cNvGrpSpPr/>
          <p:nvPr/>
        </p:nvGrpSpPr>
        <p:grpSpPr>
          <a:xfrm>
            <a:off x="658931" y="3284984"/>
            <a:ext cx="3553029" cy="2529572"/>
            <a:chOff x="658931" y="3284984"/>
            <a:chExt cx="3553029" cy="2529572"/>
          </a:xfrm>
        </p:grpSpPr>
        <p:pic>
          <p:nvPicPr>
            <p:cNvPr id="11" name="Картина 10">
              <a:extLst>
                <a:ext uri="{FF2B5EF4-FFF2-40B4-BE49-F238E27FC236}">
                  <a16:creationId xmlns:a16="http://schemas.microsoft.com/office/drawing/2014/main" id="{86A8A406-7F0C-47F8-A4C4-876CCF1D8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31" y="3284984"/>
              <a:ext cx="3553029" cy="2161032"/>
            </a:xfrm>
            <a:prstGeom prst="rect">
              <a:avLst/>
            </a:prstGeom>
          </p:spPr>
        </p:pic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id="{7667E13A-E0D6-4ABC-945D-9A6DFB3078A5}"/>
                </a:ext>
              </a:extLst>
            </p:cNvPr>
            <p:cNvSpPr txBox="1"/>
            <p:nvPr/>
          </p:nvSpPr>
          <p:spPr>
            <a:xfrm>
              <a:off x="1857402" y="5445224"/>
              <a:ext cx="1156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 err="1"/>
                <a:t>пастърва</a:t>
              </a:r>
              <a:endParaRPr lang="bg-BG" dirty="0"/>
            </a:p>
          </p:txBody>
        </p:sp>
      </p:grp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id="{9F574693-A2B8-443A-94D5-7CEA1032BB87}"/>
              </a:ext>
            </a:extLst>
          </p:cNvPr>
          <p:cNvGrpSpPr/>
          <p:nvPr/>
        </p:nvGrpSpPr>
        <p:grpSpPr>
          <a:xfrm>
            <a:off x="4679768" y="3284984"/>
            <a:ext cx="3852672" cy="2540449"/>
            <a:chOff x="4679768" y="3284984"/>
            <a:chExt cx="3852672" cy="2540449"/>
          </a:xfrm>
        </p:grpSpPr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2738EE0A-E980-49E2-9FF1-778A3B5D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768" y="3284984"/>
              <a:ext cx="3852672" cy="2161032"/>
            </a:xfrm>
            <a:prstGeom prst="rect">
              <a:avLst/>
            </a:prstGeom>
          </p:spPr>
        </p:pic>
        <p:sp>
          <p:nvSpPr>
            <p:cNvPr id="13" name="Текстово поле 12">
              <a:extLst>
                <a:ext uri="{FF2B5EF4-FFF2-40B4-BE49-F238E27FC236}">
                  <a16:creationId xmlns:a16="http://schemas.microsoft.com/office/drawing/2014/main" id="{C3915AC9-B60C-4083-9A5E-10C328601B37}"/>
                </a:ext>
              </a:extLst>
            </p:cNvPr>
            <p:cNvSpPr txBox="1"/>
            <p:nvPr/>
          </p:nvSpPr>
          <p:spPr>
            <a:xfrm>
              <a:off x="5799633" y="5456101"/>
              <a:ext cx="1612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Тюлен монах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75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547</TotalTime>
  <Words>175</Words>
  <Application>Microsoft Office PowerPoint</Application>
  <PresentationFormat>Презентация на цял екран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Courier New</vt:lpstr>
      <vt:lpstr>Palatino Linotype</vt:lpstr>
      <vt:lpstr>Executive</vt:lpstr>
      <vt:lpstr>Животински свят</vt:lpstr>
      <vt:lpstr>Общ преглед </vt:lpstr>
      <vt:lpstr>Животни в равнините</vt:lpstr>
      <vt:lpstr>Животни в буковите гори</vt:lpstr>
      <vt:lpstr>Животни в иглолистните гори</vt:lpstr>
      <vt:lpstr>Животни във водите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 на България</dc:title>
  <dc:creator>Nina</dc:creator>
  <cp:lastModifiedBy>Ivan Parvanov</cp:lastModifiedBy>
  <cp:revision>44</cp:revision>
  <dcterms:created xsi:type="dcterms:W3CDTF">2020-03-23T07:56:19Z</dcterms:created>
  <dcterms:modified xsi:type="dcterms:W3CDTF">2020-03-27T13:22:44Z</dcterms:modified>
</cp:coreProperties>
</file>