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9"/>
  </p:notesMasterIdLst>
  <p:sldIdLst>
    <p:sldId id="256" r:id="rId2"/>
    <p:sldId id="295" r:id="rId3"/>
    <p:sldId id="290" r:id="rId4"/>
    <p:sldId id="308" r:id="rId5"/>
    <p:sldId id="307" r:id="rId6"/>
    <p:sldId id="309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FEDA"/>
    <a:srgbClr val="FE0000"/>
    <a:srgbClr val="FFE5E5"/>
    <a:srgbClr val="B84F00"/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717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31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/>
            </a:gs>
            <a:gs pos="79000">
              <a:schemeClr val="bg1">
                <a:lumMod val="95000"/>
                <a:alpha val="24000"/>
              </a:schemeClr>
            </a:gs>
            <a:gs pos="93000">
              <a:srgbClr val="FF0000">
                <a:alpha val="8000"/>
                <a:lumMod val="70000"/>
                <a:lumOff val="3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62961"/>
            <a:ext cx="9468544" cy="1932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5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Освобождението</a:t>
            </a:r>
            <a:r>
              <a:rPr lang="ru-RU" sz="65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 на </a:t>
            </a:r>
            <a:r>
              <a:rPr lang="ru-RU" sz="65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България</a:t>
            </a:r>
            <a:endParaRPr lang="en-US" sz="65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41E75BCE-35AD-458C-B513-7595324CB741}"/>
              </a:ext>
            </a:extLst>
          </p:cNvPr>
          <p:cNvGrpSpPr/>
          <p:nvPr/>
        </p:nvGrpSpPr>
        <p:grpSpPr>
          <a:xfrm>
            <a:off x="685422" y="367404"/>
            <a:ext cx="7773156" cy="6123193"/>
            <a:chOff x="685422" y="743218"/>
            <a:chExt cx="7773156" cy="6123193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E6E3CA46-F801-4DD4-94B7-08F6FB9B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22" y="743218"/>
              <a:ext cx="7773156" cy="5760640"/>
            </a:xfrm>
            <a:prstGeom prst="rect">
              <a:avLst/>
            </a:prstGeom>
          </p:spPr>
        </p:pic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5904C0AF-A76B-43CF-BB11-FEED10198470}"/>
                </a:ext>
              </a:extLst>
            </p:cNvPr>
            <p:cNvSpPr txBox="1"/>
            <p:nvPr/>
          </p:nvSpPr>
          <p:spPr>
            <a:xfrm>
              <a:off x="3466560" y="6527857"/>
              <a:ext cx="22108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Руско-турска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война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Отзвукът от Априлското въстание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2" y="1628800"/>
            <a:ext cx="5443612" cy="4176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Руски,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английски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американски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френски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дипломати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журналисти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съобщавали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извършените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зверства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власти.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отказала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даде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самостоятелност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народ.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император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Александър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Втори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обявил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45C94B14-EE08-4D5A-8E23-B96CE852B63D}"/>
              </a:ext>
            </a:extLst>
          </p:cNvPr>
          <p:cNvGrpSpPr/>
          <p:nvPr/>
        </p:nvGrpSpPr>
        <p:grpSpPr>
          <a:xfrm>
            <a:off x="5868144" y="1629000"/>
            <a:ext cx="2510621" cy="3907777"/>
            <a:chOff x="5868144" y="1629000"/>
            <a:chExt cx="2510621" cy="3907777"/>
          </a:xfrm>
        </p:grpSpPr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DD0785B9-5208-487A-957C-635EDD5E72BF}"/>
                </a:ext>
              </a:extLst>
            </p:cNvPr>
            <p:cNvSpPr txBox="1"/>
            <p:nvPr/>
          </p:nvSpPr>
          <p:spPr>
            <a:xfrm>
              <a:off x="5915995" y="5229000"/>
              <a:ext cx="24149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Александър Втори </a:t>
              </a:r>
            </a:p>
          </p:txBody>
        </p:sp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AA3937B5-0048-4FF4-B4B5-51077593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629000"/>
              <a:ext cx="2510621" cy="36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7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Българското опълчение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2592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доброволци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създаден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специален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отряд –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опълчение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Жителите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град Самара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връчили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специално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извезано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знаме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опълченци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сражавали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боевете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Загора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Шипка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9DF0B061-3774-49AA-A702-F4F8A1B9BAF6}"/>
              </a:ext>
            </a:extLst>
          </p:cNvPr>
          <p:cNvGrpSpPr/>
          <p:nvPr/>
        </p:nvGrpSpPr>
        <p:grpSpPr>
          <a:xfrm>
            <a:off x="2267744" y="3212976"/>
            <a:ext cx="4803169" cy="3620145"/>
            <a:chOff x="2267744" y="3212976"/>
            <a:chExt cx="4803169" cy="3620145"/>
          </a:xfrm>
        </p:grpSpPr>
        <p:sp>
          <p:nvSpPr>
            <p:cNvPr id="16" name="Текстово поле 15">
              <a:extLst>
                <a:ext uri="{FF2B5EF4-FFF2-40B4-BE49-F238E27FC236}">
                  <a16:creationId xmlns:a16="http://schemas.microsoft.com/office/drawing/2014/main" id="{7C1D26D6-AD21-45A3-ADE3-95811EC23178}"/>
                </a:ext>
              </a:extLst>
            </p:cNvPr>
            <p:cNvSpPr txBox="1"/>
            <p:nvPr/>
          </p:nvSpPr>
          <p:spPr>
            <a:xfrm>
              <a:off x="2267744" y="6525344"/>
              <a:ext cx="48031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„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Връчване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Самарското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знаме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“, гравюра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D891EA8C-27EA-41FF-8319-8F0609871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3212976"/>
              <a:ext cx="4803169" cy="3327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9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Руско-турска война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2592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1877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Свищов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станал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освободен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град.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Генерал Гурко освободил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столица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Героични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боеве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водели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Загора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5E85FDBD-5636-4086-BB51-9CB157053FDA}"/>
              </a:ext>
            </a:extLst>
          </p:cNvPr>
          <p:cNvGrpSpPr/>
          <p:nvPr/>
        </p:nvGrpSpPr>
        <p:grpSpPr>
          <a:xfrm>
            <a:off x="504970" y="2837226"/>
            <a:ext cx="2626870" cy="3832134"/>
            <a:chOff x="504970" y="2837226"/>
            <a:chExt cx="2626870" cy="3832134"/>
          </a:xfrm>
        </p:grpSpPr>
        <p:sp>
          <p:nvSpPr>
            <p:cNvPr id="16" name="Текстово поле 15">
              <a:extLst>
                <a:ext uri="{FF2B5EF4-FFF2-40B4-BE49-F238E27FC236}">
                  <a16:creationId xmlns:a16="http://schemas.microsoft.com/office/drawing/2014/main" id="{7C1D26D6-AD21-45A3-ADE3-95811EC23178}"/>
                </a:ext>
              </a:extLst>
            </p:cNvPr>
            <p:cNvSpPr txBox="1"/>
            <p:nvPr/>
          </p:nvSpPr>
          <p:spPr>
            <a:xfrm>
              <a:off x="1098325" y="636158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Генерал Гурко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0BB59D10-797C-40BD-8297-7A584AF1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70" y="2837226"/>
              <a:ext cx="2626870" cy="3497554"/>
            </a:xfrm>
            <a:prstGeom prst="rect">
              <a:avLst/>
            </a:prstGeom>
          </p:spPr>
        </p:pic>
      </p:grpSp>
      <p:grpSp>
        <p:nvGrpSpPr>
          <p:cNvPr id="18" name="Групиране 17">
            <a:extLst>
              <a:ext uri="{FF2B5EF4-FFF2-40B4-BE49-F238E27FC236}">
                <a16:creationId xmlns:a16="http://schemas.microsoft.com/office/drawing/2014/main" id="{37468CD8-31AB-449D-A063-24E05D26488A}"/>
              </a:ext>
            </a:extLst>
          </p:cNvPr>
          <p:cNvGrpSpPr/>
          <p:nvPr/>
        </p:nvGrpSpPr>
        <p:grpSpPr>
          <a:xfrm>
            <a:off x="3491879" y="2837226"/>
            <a:ext cx="5364347" cy="4020774"/>
            <a:chOff x="3491879" y="2837226"/>
            <a:chExt cx="5364347" cy="4020774"/>
          </a:xfrm>
        </p:grpSpPr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id="{D7F20F66-F4B0-46BF-8F31-5BA5F0BC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79" y="2837226"/>
              <a:ext cx="5364347" cy="3497554"/>
            </a:xfrm>
            <a:prstGeom prst="rect">
              <a:avLst/>
            </a:prstGeom>
          </p:spPr>
        </p:pic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9885A556-2C9A-4C19-AB45-0459B33A19F5}"/>
                </a:ext>
              </a:extLst>
            </p:cNvPr>
            <p:cNvSpPr txBox="1"/>
            <p:nvPr/>
          </p:nvSpPr>
          <p:spPr>
            <a:xfrm>
              <a:off x="4103902" y="6334780"/>
              <a:ext cx="4140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Боят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за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Самарското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знаме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при Стара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Загора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Петър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Морозов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8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836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Боевете при Шипка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98217"/>
            <a:ext cx="8928992" cy="1854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героични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боеве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Шипка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август 1877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опълчение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успели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спрат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превъзхождащата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турска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армия.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сраженията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Шипка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решен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изходът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4A9EDD45-112A-49A9-89EA-26369CA37591}"/>
              </a:ext>
            </a:extLst>
          </p:cNvPr>
          <p:cNvGrpSpPr/>
          <p:nvPr/>
        </p:nvGrpSpPr>
        <p:grpSpPr>
          <a:xfrm>
            <a:off x="287751" y="2707505"/>
            <a:ext cx="3132121" cy="4105870"/>
            <a:chOff x="350705" y="2707505"/>
            <a:chExt cx="3132121" cy="4105870"/>
          </a:xfrm>
        </p:grpSpPr>
        <p:sp>
          <p:nvSpPr>
            <p:cNvPr id="16" name="Текстово поле 15">
              <a:extLst>
                <a:ext uri="{FF2B5EF4-FFF2-40B4-BE49-F238E27FC236}">
                  <a16:creationId xmlns:a16="http://schemas.microsoft.com/office/drawing/2014/main" id="{7C1D26D6-AD21-45A3-ADE3-95811EC23178}"/>
                </a:ext>
              </a:extLst>
            </p:cNvPr>
            <p:cNvSpPr txBox="1"/>
            <p:nvPr/>
          </p:nvSpPr>
          <p:spPr>
            <a:xfrm>
              <a:off x="377436" y="6505598"/>
              <a:ext cx="30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Национален парк-музей “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Шипка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”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404F38FF-2B7D-46D9-85C7-6ED8C3FAD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05" y="2707505"/>
              <a:ext cx="3132121" cy="3737339"/>
            </a:xfrm>
            <a:prstGeom prst="rect">
              <a:avLst/>
            </a:prstGeom>
          </p:spPr>
        </p:pic>
      </p:grp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9B21EE43-3F44-46CC-BA79-15C2A4544BD9}"/>
              </a:ext>
            </a:extLst>
          </p:cNvPr>
          <p:cNvGrpSpPr/>
          <p:nvPr/>
        </p:nvGrpSpPr>
        <p:grpSpPr>
          <a:xfrm>
            <a:off x="3764058" y="2707506"/>
            <a:ext cx="5128422" cy="4105870"/>
            <a:chOff x="3620042" y="2707506"/>
            <a:chExt cx="5128422" cy="4105870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9885A556-2C9A-4C19-AB45-0459B33A19F5}"/>
                </a:ext>
              </a:extLst>
            </p:cNvPr>
            <p:cNvSpPr txBox="1"/>
            <p:nvPr/>
          </p:nvSpPr>
          <p:spPr>
            <a:xfrm>
              <a:off x="3868866" y="6505599"/>
              <a:ext cx="4630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Опълченците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Шипка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Димитър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Гюдженов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FAB77C67-868F-40F9-A694-9C682164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042" y="2707506"/>
              <a:ext cx="5128422" cy="373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1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836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Свободна България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6" y="1320944"/>
            <a:ext cx="5112568" cy="4591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След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дълга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обсада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превзет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Плевен.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началото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1878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отрядът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генерал Гурко освободил София.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армия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настъпление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приближила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3 март 1878 г.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градчето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Сан Стефано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договор.</a:t>
            </a:r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347A29B3-4190-4DC8-8866-79413F8BAF07}"/>
              </a:ext>
            </a:extLst>
          </p:cNvPr>
          <p:cNvGrpSpPr/>
          <p:nvPr/>
        </p:nvGrpSpPr>
        <p:grpSpPr>
          <a:xfrm>
            <a:off x="5116658" y="1700808"/>
            <a:ext cx="3924436" cy="3960440"/>
            <a:chOff x="5116658" y="1700808"/>
            <a:chExt cx="3924436" cy="3960440"/>
          </a:xfrm>
        </p:grpSpPr>
        <p:sp>
          <p:nvSpPr>
            <p:cNvPr id="16" name="Текстово поле 15">
              <a:extLst>
                <a:ext uri="{FF2B5EF4-FFF2-40B4-BE49-F238E27FC236}">
                  <a16:creationId xmlns:a16="http://schemas.microsoft.com/office/drawing/2014/main" id="{7C1D26D6-AD21-45A3-ADE3-95811EC23178}"/>
                </a:ext>
              </a:extLst>
            </p:cNvPr>
            <p:cNvSpPr txBox="1"/>
            <p:nvPr/>
          </p:nvSpPr>
          <p:spPr>
            <a:xfrm>
              <a:off x="5116658" y="5353471"/>
              <a:ext cx="39244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Панорама „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Плевенска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епопея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1877 г.“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4E07A8C0-000E-49D4-9155-825D3E9D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658" y="1700808"/>
              <a:ext cx="3924436" cy="36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7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250</Words>
  <Application>Microsoft Office PowerPoint</Application>
  <PresentationFormat>Презентация на цял екран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Освобождението на България</vt:lpstr>
      <vt:lpstr>Презентация на PowerPoint</vt:lpstr>
      <vt:lpstr>Отзвукът от Априлското въстание</vt:lpstr>
      <vt:lpstr>Българското опълчение</vt:lpstr>
      <vt:lpstr>Руско-турска война</vt:lpstr>
      <vt:lpstr>Боевете при Шипка</vt:lpstr>
      <vt:lpstr>Свободна България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162</cp:revision>
  <dcterms:created xsi:type="dcterms:W3CDTF">2012-10-16T15:49:21Z</dcterms:created>
  <dcterms:modified xsi:type="dcterms:W3CDTF">2020-04-01T09:12:31Z</dcterms:modified>
</cp:coreProperties>
</file>