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8" r:id="rId1"/>
  </p:sldMasterIdLst>
  <p:notesMasterIdLst>
    <p:notesMasterId r:id="rId11"/>
  </p:notesMasterIdLst>
  <p:sldIdLst>
    <p:sldId id="256" r:id="rId2"/>
    <p:sldId id="282" r:id="rId3"/>
    <p:sldId id="272" r:id="rId4"/>
    <p:sldId id="285" r:id="rId5"/>
    <p:sldId id="286" r:id="rId6"/>
    <p:sldId id="287" r:id="rId7"/>
    <p:sldId id="289" r:id="rId8"/>
    <p:sldId id="288" r:id="rId9"/>
    <p:sldId id="290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D9F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58" autoAdjust="0"/>
    <p:restoredTop sz="94660"/>
  </p:normalViewPr>
  <p:slideViewPr>
    <p:cSldViewPr>
      <p:cViewPr varScale="1">
        <p:scale>
          <a:sx n="117" d="100"/>
          <a:sy n="117" d="100"/>
        </p:scale>
        <p:origin x="-30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AD4C6E-10A5-425E-A605-7C070182CBAB}" type="datetimeFigureOut">
              <a:rPr lang="bg-BG" smtClean="0"/>
              <a:pPr/>
              <a:t>06.04.2020</a:t>
            </a:fld>
            <a:endParaRPr lang="bg-BG"/>
          </a:p>
        </p:txBody>
      </p:sp>
      <p:sp>
        <p:nvSpPr>
          <p:cNvPr id="4" name="Контейнер за изображение на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710659-929D-489B-A736-E174E94A13EF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1800311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710659-929D-489B-A736-E174E94A13EF}" type="slidenum">
              <a:rPr lang="bg-BG" smtClean="0"/>
              <a:pPr/>
              <a:t>3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29722895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710659-929D-489B-A736-E174E94A13EF}" type="slidenum">
              <a:rPr lang="bg-BG" smtClean="0"/>
              <a:pPr/>
              <a:t>4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42328463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710659-929D-489B-A736-E174E94A13EF}" type="slidenum">
              <a:rPr lang="bg-BG" smtClean="0"/>
              <a:pPr/>
              <a:t>5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34799277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710659-929D-489B-A736-E174E94A13EF}" type="slidenum">
              <a:rPr lang="bg-BG" smtClean="0"/>
              <a:pPr/>
              <a:t>6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1897788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710659-929D-489B-A736-E174E94A13EF}" type="slidenum">
              <a:rPr lang="bg-BG" smtClean="0"/>
              <a:pPr/>
              <a:t>7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27461643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710659-929D-489B-A736-E174E94A13EF}" type="slidenum">
              <a:rPr lang="bg-BG" smtClean="0"/>
              <a:pPr/>
              <a:t>8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3139835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710659-929D-489B-A736-E174E94A13EF}" type="slidenum">
              <a:rPr lang="bg-BG" smtClean="0"/>
              <a:pPr/>
              <a:t>9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4147328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bg-BG"/>
              <a:t>Щракнете, за да редактирате стила на подзаглавието в образеца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BEB4F3-E62C-466B-B5AE-25894002BE89}" type="datetimeFigureOut">
              <a:rPr lang="en-US" smtClean="0"/>
              <a:pPr>
                <a:defRPr/>
              </a:pPr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2542-144C-45B1-A600-CC213DD9518A}" type="slidenum">
              <a:rPr lang="en-US" altLang="bg-BG" smtClean="0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xmlns="" val="1116672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fad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BEB4F3-E62C-466B-B5AE-25894002BE89}" type="datetimeFigureOut">
              <a:rPr lang="en-US" smtClean="0"/>
              <a:pPr>
                <a:defRPr/>
              </a:pPr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2542-144C-45B1-A600-CC213DD9518A}" type="slidenum">
              <a:rPr lang="en-US" altLang="bg-BG" smtClean="0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xmlns="" val="1273980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fad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BEB4F3-E62C-466B-B5AE-25894002BE89}" type="datetimeFigureOut">
              <a:rPr lang="en-US" smtClean="0"/>
              <a:pPr>
                <a:defRPr/>
              </a:pPr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2542-144C-45B1-A600-CC213DD9518A}" type="slidenum">
              <a:rPr lang="en-US" altLang="bg-BG" smtClean="0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xmlns="" val="3811200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BEB4F3-E62C-466B-B5AE-25894002BE89}" type="datetimeFigureOut">
              <a:rPr lang="en-US" smtClean="0"/>
              <a:pPr>
                <a:defRPr/>
              </a:pPr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2542-144C-45B1-A600-CC213DD9518A}" type="slidenum">
              <a:rPr lang="en-US" altLang="bg-BG" smtClean="0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xmlns="" val="4025033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разд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BEB4F3-E62C-466B-B5AE-25894002BE89}" type="datetimeFigureOut">
              <a:rPr lang="en-US" smtClean="0"/>
              <a:pPr>
                <a:defRPr/>
              </a:pPr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2542-144C-45B1-A600-CC213DD9518A}" type="slidenum">
              <a:rPr lang="en-US" altLang="bg-BG" smtClean="0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xmlns="" val="3276955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BEB4F3-E62C-466B-B5AE-25894002BE89}" type="datetimeFigureOut">
              <a:rPr lang="en-US" smtClean="0"/>
              <a:pPr>
                <a:defRPr/>
              </a:pPr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2542-144C-45B1-A600-CC213DD9518A}" type="slidenum">
              <a:rPr lang="en-US" altLang="bg-BG" smtClean="0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xmlns="" val="3107472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BEB4F3-E62C-466B-B5AE-25894002BE89}" type="datetimeFigureOut">
              <a:rPr lang="en-US" smtClean="0"/>
              <a:pPr>
                <a:defRPr/>
              </a:pPr>
              <a:t>4/6/2020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2542-144C-45B1-A600-CC213DD9518A}" type="slidenum">
              <a:rPr lang="en-US" altLang="bg-BG" smtClean="0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xmlns="" val="2134239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BEB4F3-E62C-466B-B5AE-25894002BE89}" type="datetimeFigureOut">
              <a:rPr lang="en-US" smtClean="0"/>
              <a:pPr>
                <a:defRPr/>
              </a:pPr>
              <a:t>4/6/2020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2542-144C-45B1-A600-CC213DD9518A}" type="slidenum">
              <a:rPr lang="en-US" altLang="bg-BG" smtClean="0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xmlns="" val="2797121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BEB4F3-E62C-466B-B5AE-25894002BE89}" type="datetimeFigureOut">
              <a:rPr lang="en-US" smtClean="0"/>
              <a:pPr>
                <a:defRPr/>
              </a:pPr>
              <a:t>4/6/2020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2542-144C-45B1-A600-CC213DD9518A}" type="slidenum">
              <a:rPr lang="en-US" altLang="bg-BG" smtClean="0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xmlns="" val="1777405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BEB4F3-E62C-466B-B5AE-25894002BE89}" type="datetimeFigureOut">
              <a:rPr lang="en-US" smtClean="0"/>
              <a:pPr>
                <a:defRPr/>
              </a:pPr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2542-144C-45B1-A600-CC213DD9518A}" type="slidenum">
              <a:rPr lang="en-US" altLang="bg-BG" smtClean="0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xmlns="" val="1899809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g-BG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BEB4F3-E62C-466B-B5AE-25894002BE89}" type="datetimeFigureOut">
              <a:rPr lang="en-US" smtClean="0"/>
              <a:pPr>
                <a:defRPr/>
              </a:pPr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2542-144C-45B1-A600-CC213DD9518A}" type="slidenum">
              <a:rPr lang="en-US" altLang="bg-BG" smtClean="0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xmlns="" val="22216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5000">
              <a:schemeClr val="bg1"/>
            </a:gs>
            <a:gs pos="82000">
              <a:schemeClr val="accent2">
                <a:alpha val="53000"/>
                <a:lumMod val="15000"/>
                <a:lumOff val="85000"/>
              </a:schemeClr>
            </a:gs>
            <a:gs pos="97000">
              <a:schemeClr val="bg2">
                <a:alpha val="58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EBEB4F3-E62C-466B-B5AE-25894002BE89}" type="datetimeFigureOut">
              <a:rPr lang="en-US" smtClean="0"/>
              <a:pPr>
                <a:defRPr/>
              </a:pPr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B2542-144C-45B1-A600-CC213DD9518A}" type="slidenum">
              <a:rPr lang="en-US" altLang="bg-BG" smtClean="0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xmlns="" val="79020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500">
        <p:fade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8FDD5E-EA63-48E2-9629-7E17C0CA61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62272" y="2456892"/>
            <a:ext cx="9468544" cy="1944216"/>
          </a:xfr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>
              <a:defRPr/>
            </a:pPr>
            <a:r>
              <a:rPr lang="bg-BG" sz="6500" b="1" dirty="0">
                <a:ln/>
                <a:solidFill>
                  <a:schemeClr val="bg2">
                    <a:lumMod val="75000"/>
                  </a:schemeClr>
                </a:solidFill>
                <a:latin typeface="Comic Sans MS" pitchFamily="66" charset="0"/>
              </a:rPr>
              <a:t>Черноморско крайбрежие</a:t>
            </a:r>
            <a:endParaRPr lang="en-US" sz="6500" b="1" dirty="0">
              <a:ln/>
              <a:solidFill>
                <a:schemeClr val="bg2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ECB8837-B29E-4DAA-8D5A-122A507C2F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bg-BG" dirty="0"/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bg-BG" dirty="0"/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bg-BG" dirty="0"/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bg-BG" sz="3800" dirty="0"/>
              <a:t>      </a:t>
            </a:r>
            <a:endParaRPr lang="en-US" sz="3800" dirty="0"/>
          </a:p>
        </p:txBody>
      </p:sp>
      <p:grpSp>
        <p:nvGrpSpPr>
          <p:cNvPr id="5" name="Групиране 4">
            <a:extLst>
              <a:ext uri="{FF2B5EF4-FFF2-40B4-BE49-F238E27FC236}">
                <a16:creationId xmlns:a16="http://schemas.microsoft.com/office/drawing/2014/main" xmlns="" id="{4B59C84D-F606-43BB-A14A-1E7AFCC4FD20}"/>
              </a:ext>
            </a:extLst>
          </p:cNvPr>
          <p:cNvGrpSpPr/>
          <p:nvPr/>
        </p:nvGrpSpPr>
        <p:grpSpPr>
          <a:xfrm>
            <a:off x="514703" y="431802"/>
            <a:ext cx="8114594" cy="5994397"/>
            <a:chOff x="395536" y="476672"/>
            <a:chExt cx="8114594" cy="5994397"/>
          </a:xfrm>
        </p:grpSpPr>
        <p:sp>
          <p:nvSpPr>
            <p:cNvPr id="4" name="Текстово поле 3">
              <a:extLst>
                <a:ext uri="{FF2B5EF4-FFF2-40B4-BE49-F238E27FC236}">
                  <a16:creationId xmlns:a16="http://schemas.microsoft.com/office/drawing/2014/main" xmlns="" id="{4059342B-5E66-44FB-B876-E3F627FB2A17}"/>
                </a:ext>
              </a:extLst>
            </p:cNvPr>
            <p:cNvSpPr txBox="1"/>
            <p:nvPr/>
          </p:nvSpPr>
          <p:spPr>
            <a:xfrm>
              <a:off x="3156689" y="6132515"/>
              <a:ext cx="2592288" cy="3385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Природни</a:t>
              </a:r>
              <a:r>
                <a:rPr lang="ru-RU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 области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F69CBC64-DE47-48D3-8C50-EB7B50EE5B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95536" y="476672"/>
              <a:ext cx="8114594" cy="565584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xmlns="" val="2021646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D28CE7-45FC-4FC2-9B1A-0CDCA6BF4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9828"/>
            <a:ext cx="9144000" cy="850900"/>
          </a:xfr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bg-BG" sz="4000" b="1" dirty="0">
                <a:ln/>
                <a:solidFill>
                  <a:schemeClr val="bg2">
                    <a:lumMod val="75000"/>
                  </a:schemeClr>
                </a:solidFill>
                <a:latin typeface="Comic Sans MS" pitchFamily="66" charset="0"/>
              </a:rPr>
              <a:t>Географско положение</a:t>
            </a:r>
            <a:endParaRPr lang="en-US" sz="4000" b="1" dirty="0">
              <a:ln/>
              <a:solidFill>
                <a:schemeClr val="bg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xmlns="" id="{59A7EA7F-EF6F-4613-9A43-EA033B60ED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039" y="1412776"/>
            <a:ext cx="4445961" cy="532859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</a:pP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Дължината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на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черноморското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крайбрежие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е 370 км от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северната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ни граница с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Румъния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до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южната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граница с Турция. </a:t>
            </a:r>
          </a:p>
          <a:p>
            <a:pPr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</a:pP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Включва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тясна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ивица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до 40 км в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Източна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България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.</a:t>
            </a:r>
          </a:p>
          <a:p>
            <a:pPr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</a:pP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То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обхваща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най-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източните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части на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Дунавската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равнина, Стара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планина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Бургаската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низина и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Странджа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планина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None/>
            </a:pPr>
            <a:endParaRPr lang="ru-RU" sz="2200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Картина 3">
            <a:extLst>
              <a:ext uri="{FF2B5EF4-FFF2-40B4-BE49-F238E27FC236}">
                <a16:creationId xmlns:a16="http://schemas.microsoft.com/office/drawing/2014/main" xmlns="" id="{821B4123-C897-486F-9B96-73BD023E3F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906797"/>
            <a:ext cx="4399088" cy="57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208670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D28CE7-45FC-4FC2-9B1A-0CDCA6BF4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9828"/>
            <a:ext cx="9144000" cy="850900"/>
          </a:xfr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bg-BG" sz="4000" b="1" dirty="0">
                <a:ln/>
                <a:solidFill>
                  <a:schemeClr val="bg2">
                    <a:lumMod val="75000"/>
                  </a:schemeClr>
                </a:solidFill>
                <a:latin typeface="Comic Sans MS" pitchFamily="66" charset="0"/>
              </a:rPr>
              <a:t>Релеф</a:t>
            </a:r>
            <a:r>
              <a:rPr lang="bg-BG" sz="4000" b="1" dirty="0">
                <a:ln/>
                <a:solidFill>
                  <a:schemeClr val="accent3"/>
                </a:solidFill>
                <a:latin typeface="Comic Sans MS" pitchFamily="66" charset="0"/>
              </a:rPr>
              <a:t> </a:t>
            </a:r>
            <a:endParaRPr lang="en-US" sz="4000" b="1" dirty="0">
              <a:ln/>
              <a:solidFill>
                <a:schemeClr val="accent3"/>
              </a:solidFill>
              <a:latin typeface="Comic Sans MS" pitchFamily="66" charset="0"/>
            </a:endParaRP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xmlns="" id="{59A7EA7F-EF6F-4613-9A43-EA033B60ED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037" y="980728"/>
            <a:ext cx="8891925" cy="266429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Черноморското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крайбрежие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е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високо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и скалисто в най-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северната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си част и при Стара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планина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.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В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останалите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си части е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по-ниско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с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обширни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пясъчни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плажове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, край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които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са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построени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курорти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.</a:t>
            </a:r>
          </a:p>
        </p:txBody>
      </p:sp>
      <p:grpSp>
        <p:nvGrpSpPr>
          <p:cNvPr id="16" name="Групиране 15">
            <a:extLst>
              <a:ext uri="{FF2B5EF4-FFF2-40B4-BE49-F238E27FC236}">
                <a16:creationId xmlns:a16="http://schemas.microsoft.com/office/drawing/2014/main" xmlns="" id="{90B53193-938E-4561-818B-ACBAEAE0FD59}"/>
              </a:ext>
            </a:extLst>
          </p:cNvPr>
          <p:cNvGrpSpPr/>
          <p:nvPr/>
        </p:nvGrpSpPr>
        <p:grpSpPr>
          <a:xfrm>
            <a:off x="4750777" y="2924944"/>
            <a:ext cx="4285719" cy="3908177"/>
            <a:chOff x="4750777" y="2924944"/>
            <a:chExt cx="4285719" cy="3908177"/>
          </a:xfrm>
        </p:grpSpPr>
        <p:sp>
          <p:nvSpPr>
            <p:cNvPr id="13" name="Текстово поле 12">
              <a:extLst>
                <a:ext uri="{FF2B5EF4-FFF2-40B4-BE49-F238E27FC236}">
                  <a16:creationId xmlns:a16="http://schemas.microsoft.com/office/drawing/2014/main" xmlns="" id="{38D1FE7C-9A01-4569-859F-80CAEA3E29D1}"/>
                </a:ext>
              </a:extLst>
            </p:cNvPr>
            <p:cNvSpPr txBox="1"/>
            <p:nvPr/>
          </p:nvSpPr>
          <p:spPr>
            <a:xfrm>
              <a:off x="5200091" y="6525344"/>
              <a:ext cx="338709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g-BG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Плажна ивица</a:t>
              </a:r>
            </a:p>
          </p:txBody>
        </p:sp>
        <p:pic>
          <p:nvPicPr>
            <p:cNvPr id="10" name="Картина 9">
              <a:extLst>
                <a:ext uri="{FF2B5EF4-FFF2-40B4-BE49-F238E27FC236}">
                  <a16:creationId xmlns:a16="http://schemas.microsoft.com/office/drawing/2014/main" xmlns="" id="{B5457F05-78C0-4105-93EA-93237346B7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750777" y="2924944"/>
              <a:ext cx="4285719" cy="359580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15" name="Групиране 14">
            <a:extLst>
              <a:ext uri="{FF2B5EF4-FFF2-40B4-BE49-F238E27FC236}">
                <a16:creationId xmlns:a16="http://schemas.microsoft.com/office/drawing/2014/main" xmlns="" id="{2677A166-3AA3-4F34-AA30-675448BD2B7C}"/>
              </a:ext>
            </a:extLst>
          </p:cNvPr>
          <p:cNvGrpSpPr/>
          <p:nvPr/>
        </p:nvGrpSpPr>
        <p:grpSpPr>
          <a:xfrm>
            <a:off x="107504" y="2924944"/>
            <a:ext cx="4561838" cy="3908177"/>
            <a:chOff x="107504" y="2924944"/>
            <a:chExt cx="4561838" cy="3908177"/>
          </a:xfrm>
        </p:grpSpPr>
        <p:sp>
          <p:nvSpPr>
            <p:cNvPr id="12" name="Текстово поле 11">
              <a:extLst>
                <a:ext uri="{FF2B5EF4-FFF2-40B4-BE49-F238E27FC236}">
                  <a16:creationId xmlns:a16="http://schemas.microsoft.com/office/drawing/2014/main" xmlns="" id="{212F5EBF-163F-482E-AE7A-FA470584ED36}"/>
                </a:ext>
              </a:extLst>
            </p:cNvPr>
            <p:cNvSpPr txBox="1"/>
            <p:nvPr/>
          </p:nvSpPr>
          <p:spPr>
            <a:xfrm>
              <a:off x="694878" y="6525344"/>
              <a:ext cx="338709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g-BG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Нос Калиакра</a:t>
              </a:r>
            </a:p>
          </p:txBody>
        </p:sp>
        <p:pic>
          <p:nvPicPr>
            <p:cNvPr id="14" name="Картина 13">
              <a:extLst>
                <a:ext uri="{FF2B5EF4-FFF2-40B4-BE49-F238E27FC236}">
                  <a16:creationId xmlns:a16="http://schemas.microsoft.com/office/drawing/2014/main" xmlns="" id="{E347B7E3-F173-4152-A89C-9709507983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7504" y="2924944"/>
              <a:ext cx="4561838" cy="359580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xmlns="" val="1753625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D28CE7-45FC-4FC2-9B1A-0CDCA6BF4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9828"/>
            <a:ext cx="9144000" cy="850900"/>
          </a:xfr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bg-BG" sz="4000" b="1" dirty="0">
                <a:ln/>
                <a:solidFill>
                  <a:schemeClr val="bg2">
                    <a:lumMod val="75000"/>
                  </a:schemeClr>
                </a:solidFill>
                <a:latin typeface="Comic Sans MS" pitchFamily="66" charset="0"/>
              </a:rPr>
              <a:t>Води</a:t>
            </a:r>
            <a:r>
              <a:rPr lang="bg-BG" sz="4000" b="1" dirty="0">
                <a:ln/>
                <a:solidFill>
                  <a:schemeClr val="accent3"/>
                </a:solidFill>
                <a:latin typeface="Comic Sans MS" pitchFamily="66" charset="0"/>
              </a:rPr>
              <a:t> </a:t>
            </a:r>
            <a:endParaRPr lang="en-US" sz="4000" b="1" dirty="0">
              <a:ln/>
              <a:solidFill>
                <a:schemeClr val="accent3"/>
              </a:solidFill>
              <a:latin typeface="Comic Sans MS" pitchFamily="66" charset="0"/>
            </a:endParaRP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xmlns="" id="{59A7EA7F-EF6F-4613-9A43-EA033B60ED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037" y="980728"/>
            <a:ext cx="8891925" cy="230425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В Черно море се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вливат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реките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Камчия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Ропотамо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Велека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Те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са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къси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и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маловодни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Край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морето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са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образувани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много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езера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–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Варненско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Бургаско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Крайморските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езера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са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убежище за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птиците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.</a:t>
            </a:r>
          </a:p>
        </p:txBody>
      </p:sp>
      <p:grpSp>
        <p:nvGrpSpPr>
          <p:cNvPr id="29" name="Групиране 28">
            <a:extLst>
              <a:ext uri="{FF2B5EF4-FFF2-40B4-BE49-F238E27FC236}">
                <a16:creationId xmlns:a16="http://schemas.microsoft.com/office/drawing/2014/main" xmlns="" id="{9068B66D-AD7A-46A8-BC32-0E4C66999D47}"/>
              </a:ext>
            </a:extLst>
          </p:cNvPr>
          <p:cNvGrpSpPr/>
          <p:nvPr/>
        </p:nvGrpSpPr>
        <p:grpSpPr>
          <a:xfrm>
            <a:off x="126037" y="3026243"/>
            <a:ext cx="4663310" cy="3831756"/>
            <a:chOff x="126037" y="3026243"/>
            <a:chExt cx="4663310" cy="3831756"/>
          </a:xfrm>
        </p:grpSpPr>
        <p:sp>
          <p:nvSpPr>
            <p:cNvPr id="7" name="Текстово поле 6">
              <a:extLst>
                <a:ext uri="{FF2B5EF4-FFF2-40B4-BE49-F238E27FC236}">
                  <a16:creationId xmlns:a16="http://schemas.microsoft.com/office/drawing/2014/main" xmlns="" id="{04A5053A-A27A-4078-BA29-3F8E7AC64927}"/>
                </a:ext>
              </a:extLst>
            </p:cNvPr>
            <p:cNvSpPr txBox="1"/>
            <p:nvPr/>
          </p:nvSpPr>
          <p:spPr>
            <a:xfrm>
              <a:off x="989022" y="6550222"/>
              <a:ext cx="29373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g-BG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Устието на р. Ропотамо</a:t>
              </a:r>
            </a:p>
          </p:txBody>
        </p:sp>
        <p:pic>
          <p:nvPicPr>
            <p:cNvPr id="22" name="Картина 21">
              <a:extLst>
                <a:ext uri="{FF2B5EF4-FFF2-40B4-BE49-F238E27FC236}">
                  <a16:creationId xmlns:a16="http://schemas.microsoft.com/office/drawing/2014/main" xmlns="" id="{44E45E74-1762-49C5-8DDB-E6B6E8E2CE2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26037" y="3026243"/>
              <a:ext cx="4663310" cy="352397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30" name="Групиране 29">
            <a:extLst>
              <a:ext uri="{FF2B5EF4-FFF2-40B4-BE49-F238E27FC236}">
                <a16:creationId xmlns:a16="http://schemas.microsoft.com/office/drawing/2014/main" xmlns="" id="{0A0C9137-DEE0-4A71-B655-7FC6F20766C2}"/>
              </a:ext>
            </a:extLst>
          </p:cNvPr>
          <p:cNvGrpSpPr/>
          <p:nvPr/>
        </p:nvGrpSpPr>
        <p:grpSpPr>
          <a:xfrm>
            <a:off x="5012368" y="3026243"/>
            <a:ext cx="4087816" cy="3831757"/>
            <a:chOff x="5012368" y="3026243"/>
            <a:chExt cx="4087816" cy="3831757"/>
          </a:xfrm>
        </p:grpSpPr>
        <p:sp>
          <p:nvSpPr>
            <p:cNvPr id="10" name="Текстово поле 9">
              <a:extLst>
                <a:ext uri="{FF2B5EF4-FFF2-40B4-BE49-F238E27FC236}">
                  <a16:creationId xmlns:a16="http://schemas.microsoft.com/office/drawing/2014/main" xmlns="" id="{AD1ECBBD-D6AC-4737-8738-EA9C0A78F73E}"/>
                </a:ext>
              </a:extLst>
            </p:cNvPr>
            <p:cNvSpPr txBox="1"/>
            <p:nvPr/>
          </p:nvSpPr>
          <p:spPr>
            <a:xfrm>
              <a:off x="5362731" y="6550223"/>
              <a:ext cx="338709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g-BG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Бургаско езеро</a:t>
              </a:r>
            </a:p>
          </p:txBody>
        </p:sp>
        <p:pic>
          <p:nvPicPr>
            <p:cNvPr id="28" name="Картина 27">
              <a:extLst>
                <a:ext uri="{FF2B5EF4-FFF2-40B4-BE49-F238E27FC236}">
                  <a16:creationId xmlns:a16="http://schemas.microsoft.com/office/drawing/2014/main" xmlns="" id="{5FAAAD02-AFC2-4E01-8524-A36EA77B93D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012368" y="3026243"/>
              <a:ext cx="4087816" cy="352397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xmlns="" val="3093961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D28CE7-45FC-4FC2-9B1A-0CDCA6BF4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9828"/>
            <a:ext cx="9144000" cy="850900"/>
          </a:xfr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bg-BG" sz="4000" b="1" dirty="0">
                <a:ln/>
                <a:solidFill>
                  <a:schemeClr val="bg2">
                    <a:lumMod val="75000"/>
                  </a:schemeClr>
                </a:solidFill>
                <a:latin typeface="Comic Sans MS" pitchFamily="66" charset="0"/>
              </a:rPr>
              <a:t>Растителност</a:t>
            </a:r>
            <a:r>
              <a:rPr lang="bg-BG" sz="4000" b="1" dirty="0">
                <a:ln/>
                <a:solidFill>
                  <a:schemeClr val="accent3"/>
                </a:solidFill>
                <a:latin typeface="Comic Sans MS" pitchFamily="66" charset="0"/>
              </a:rPr>
              <a:t> </a:t>
            </a:r>
            <a:endParaRPr lang="en-US" sz="4000" b="1" dirty="0">
              <a:ln/>
              <a:solidFill>
                <a:schemeClr val="accent3"/>
              </a:solidFill>
              <a:latin typeface="Comic Sans MS" pitchFamily="66" charset="0"/>
            </a:endParaRP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xmlns="" id="{59A7EA7F-EF6F-4613-9A43-EA033B60ED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037" y="980728"/>
            <a:ext cx="8891925" cy="2348880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Около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реките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има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гъсти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влажни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гори с много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увивни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растения.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По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южните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брегове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се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среща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пясъчната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лилия, а по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някои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реки –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бялата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водна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лилия.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Растителността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в Черно море е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предимно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от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различни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видове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водорасли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.</a:t>
            </a:r>
          </a:p>
        </p:txBody>
      </p:sp>
      <p:grpSp>
        <p:nvGrpSpPr>
          <p:cNvPr id="15" name="Групиране 14">
            <a:extLst>
              <a:ext uri="{FF2B5EF4-FFF2-40B4-BE49-F238E27FC236}">
                <a16:creationId xmlns:a16="http://schemas.microsoft.com/office/drawing/2014/main" xmlns="" id="{1697A0B1-5616-4E28-91D1-B8BAD9705432}"/>
              </a:ext>
            </a:extLst>
          </p:cNvPr>
          <p:cNvGrpSpPr/>
          <p:nvPr/>
        </p:nvGrpSpPr>
        <p:grpSpPr>
          <a:xfrm>
            <a:off x="4628460" y="3150613"/>
            <a:ext cx="4368777" cy="3707387"/>
            <a:chOff x="4628460" y="3150613"/>
            <a:chExt cx="4368777" cy="3707387"/>
          </a:xfrm>
        </p:grpSpPr>
        <p:pic>
          <p:nvPicPr>
            <p:cNvPr id="6" name="Картина 5">
              <a:extLst>
                <a:ext uri="{FF2B5EF4-FFF2-40B4-BE49-F238E27FC236}">
                  <a16:creationId xmlns:a16="http://schemas.microsoft.com/office/drawing/2014/main" xmlns="" id="{BFC861C9-DF25-4F0D-AF1D-07744827B9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628460" y="3150613"/>
              <a:ext cx="4368777" cy="335559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2" name="Текстово поле 11">
              <a:extLst>
                <a:ext uri="{FF2B5EF4-FFF2-40B4-BE49-F238E27FC236}">
                  <a16:creationId xmlns:a16="http://schemas.microsoft.com/office/drawing/2014/main" xmlns="" id="{48B37701-6DCC-43CF-9C60-DAC65AAED901}"/>
                </a:ext>
              </a:extLst>
            </p:cNvPr>
            <p:cNvSpPr txBox="1"/>
            <p:nvPr/>
          </p:nvSpPr>
          <p:spPr>
            <a:xfrm>
              <a:off x="5119303" y="6550223"/>
              <a:ext cx="338709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g-BG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Бяла водна лилия</a:t>
              </a:r>
            </a:p>
          </p:txBody>
        </p:sp>
      </p:grpSp>
      <p:grpSp>
        <p:nvGrpSpPr>
          <p:cNvPr id="14" name="Групиране 13">
            <a:extLst>
              <a:ext uri="{FF2B5EF4-FFF2-40B4-BE49-F238E27FC236}">
                <a16:creationId xmlns:a16="http://schemas.microsoft.com/office/drawing/2014/main" xmlns="" id="{7C252706-B374-4B03-B3A1-0C1AE236771C}"/>
              </a:ext>
            </a:extLst>
          </p:cNvPr>
          <p:cNvGrpSpPr/>
          <p:nvPr/>
        </p:nvGrpSpPr>
        <p:grpSpPr>
          <a:xfrm>
            <a:off x="137881" y="3150613"/>
            <a:ext cx="4323603" cy="3707386"/>
            <a:chOff x="137881" y="3150613"/>
            <a:chExt cx="4323603" cy="3707386"/>
          </a:xfrm>
        </p:grpSpPr>
        <p:sp>
          <p:nvSpPr>
            <p:cNvPr id="11" name="Текстово поле 10">
              <a:extLst>
                <a:ext uri="{FF2B5EF4-FFF2-40B4-BE49-F238E27FC236}">
                  <a16:creationId xmlns:a16="http://schemas.microsoft.com/office/drawing/2014/main" xmlns="" id="{B7FBFBD0-38D0-4296-A204-9D1DBFCE9B98}"/>
                </a:ext>
              </a:extLst>
            </p:cNvPr>
            <p:cNvSpPr txBox="1"/>
            <p:nvPr/>
          </p:nvSpPr>
          <p:spPr>
            <a:xfrm>
              <a:off x="831012" y="6550222"/>
              <a:ext cx="29373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g-BG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Лонгозна</a:t>
              </a:r>
              <a:r>
                <a:rPr lang="bg-BG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 гора</a:t>
              </a:r>
            </a:p>
          </p:txBody>
        </p:sp>
        <p:pic>
          <p:nvPicPr>
            <p:cNvPr id="13" name="Картина 12">
              <a:extLst>
                <a:ext uri="{FF2B5EF4-FFF2-40B4-BE49-F238E27FC236}">
                  <a16:creationId xmlns:a16="http://schemas.microsoft.com/office/drawing/2014/main" xmlns="" id="{6A75D9F9-23E7-4164-9F30-DD7A436143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37881" y="3150613"/>
              <a:ext cx="4323603" cy="338574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xmlns="" val="1120192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D28CE7-45FC-4FC2-9B1A-0CDCA6BF4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9828"/>
            <a:ext cx="9144000" cy="850900"/>
          </a:xfr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bg-BG" sz="4000" b="1" dirty="0">
                <a:ln/>
                <a:solidFill>
                  <a:schemeClr val="bg2">
                    <a:lumMod val="75000"/>
                  </a:schemeClr>
                </a:solidFill>
                <a:latin typeface="Comic Sans MS" pitchFamily="66" charset="0"/>
              </a:rPr>
              <a:t>Животински свят </a:t>
            </a:r>
            <a:endParaRPr lang="en-US" sz="4000" b="1" dirty="0">
              <a:ln/>
              <a:solidFill>
                <a:schemeClr val="bg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xmlns="" id="{59A7EA7F-EF6F-4613-9A43-EA033B60ED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037" y="1005744"/>
            <a:ext cx="8891925" cy="177518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В Черно море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живеят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много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риби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–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попче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скумрия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паламуд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Обитават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го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делфини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медузи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и миди.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По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бреговете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на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морето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се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срещат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различни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видове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птици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– чайки,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чапли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и др.</a:t>
            </a:r>
          </a:p>
        </p:txBody>
      </p:sp>
      <p:grpSp>
        <p:nvGrpSpPr>
          <p:cNvPr id="17" name="Групиране 16">
            <a:extLst>
              <a:ext uri="{FF2B5EF4-FFF2-40B4-BE49-F238E27FC236}">
                <a16:creationId xmlns:a16="http://schemas.microsoft.com/office/drawing/2014/main" xmlns="" id="{A5CE1429-2373-499C-B031-16C2377008DB}"/>
              </a:ext>
            </a:extLst>
          </p:cNvPr>
          <p:cNvGrpSpPr/>
          <p:nvPr/>
        </p:nvGrpSpPr>
        <p:grpSpPr>
          <a:xfrm>
            <a:off x="5046050" y="3052335"/>
            <a:ext cx="3875994" cy="3742942"/>
            <a:chOff x="5046050" y="3052335"/>
            <a:chExt cx="3875994" cy="3742942"/>
          </a:xfrm>
        </p:grpSpPr>
        <p:sp>
          <p:nvSpPr>
            <p:cNvPr id="19" name="Текстово поле 18">
              <a:extLst>
                <a:ext uri="{FF2B5EF4-FFF2-40B4-BE49-F238E27FC236}">
                  <a16:creationId xmlns:a16="http://schemas.microsoft.com/office/drawing/2014/main" xmlns="" id="{0B4B3213-050A-4908-81F8-26917D8C81F7}"/>
                </a:ext>
              </a:extLst>
            </p:cNvPr>
            <p:cNvSpPr txBox="1"/>
            <p:nvPr/>
          </p:nvSpPr>
          <p:spPr>
            <a:xfrm>
              <a:off x="5290502" y="6487500"/>
              <a:ext cx="338709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g-BG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Чапла</a:t>
              </a:r>
            </a:p>
          </p:txBody>
        </p:sp>
        <p:pic>
          <p:nvPicPr>
            <p:cNvPr id="12" name="Картина 11">
              <a:extLst>
                <a:ext uri="{FF2B5EF4-FFF2-40B4-BE49-F238E27FC236}">
                  <a16:creationId xmlns:a16="http://schemas.microsoft.com/office/drawing/2014/main" xmlns="" id="{020777EF-7D55-4CF5-B7F5-08E0953F75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046050" y="3052335"/>
              <a:ext cx="3875994" cy="343895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16" name="Групиране 15">
            <a:extLst>
              <a:ext uri="{FF2B5EF4-FFF2-40B4-BE49-F238E27FC236}">
                <a16:creationId xmlns:a16="http://schemas.microsoft.com/office/drawing/2014/main" xmlns="" id="{8D938E45-2215-440B-B0C2-EC5EABC5B9FB}"/>
              </a:ext>
            </a:extLst>
          </p:cNvPr>
          <p:cNvGrpSpPr/>
          <p:nvPr/>
        </p:nvGrpSpPr>
        <p:grpSpPr>
          <a:xfrm>
            <a:off x="138681" y="3052336"/>
            <a:ext cx="4824094" cy="3742941"/>
            <a:chOff x="138681" y="3052336"/>
            <a:chExt cx="4824094" cy="3742941"/>
          </a:xfrm>
        </p:grpSpPr>
        <p:sp>
          <p:nvSpPr>
            <p:cNvPr id="14" name="Текстово поле 13">
              <a:extLst>
                <a:ext uri="{FF2B5EF4-FFF2-40B4-BE49-F238E27FC236}">
                  <a16:creationId xmlns:a16="http://schemas.microsoft.com/office/drawing/2014/main" xmlns="" id="{F56110A1-2B93-440F-B974-88A06421C1F4}"/>
                </a:ext>
              </a:extLst>
            </p:cNvPr>
            <p:cNvSpPr txBox="1"/>
            <p:nvPr/>
          </p:nvSpPr>
          <p:spPr>
            <a:xfrm>
              <a:off x="857183" y="6487500"/>
              <a:ext cx="338709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g-BG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Делфин </a:t>
              </a:r>
            </a:p>
          </p:txBody>
        </p:sp>
        <p:pic>
          <p:nvPicPr>
            <p:cNvPr id="15" name="Картина 14">
              <a:extLst>
                <a:ext uri="{FF2B5EF4-FFF2-40B4-BE49-F238E27FC236}">
                  <a16:creationId xmlns:a16="http://schemas.microsoft.com/office/drawing/2014/main" xmlns="" id="{54CD7FBE-9B07-4DCC-935F-4788512237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38681" y="3052336"/>
              <a:ext cx="4824094" cy="343895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xmlns="" val="2720553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D28CE7-45FC-4FC2-9B1A-0CDCA6BF4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850900"/>
          </a:xfr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bg-BG" sz="4000" b="1" dirty="0">
                <a:ln/>
                <a:solidFill>
                  <a:schemeClr val="bg2">
                    <a:lumMod val="75000"/>
                  </a:schemeClr>
                </a:solidFill>
                <a:latin typeface="Comic Sans MS" pitchFamily="66" charset="0"/>
              </a:rPr>
              <a:t>Природно лице</a:t>
            </a:r>
            <a:r>
              <a:rPr lang="bg-BG" sz="4000" b="1" dirty="0">
                <a:ln/>
                <a:solidFill>
                  <a:schemeClr val="accent3"/>
                </a:solidFill>
                <a:latin typeface="Comic Sans MS" pitchFamily="66" charset="0"/>
              </a:rPr>
              <a:t> </a:t>
            </a:r>
            <a:endParaRPr lang="en-US" sz="4000" b="1" dirty="0">
              <a:ln/>
              <a:solidFill>
                <a:schemeClr val="accent3"/>
              </a:solidFill>
              <a:latin typeface="Comic Sans MS" pitchFamily="66" charset="0"/>
            </a:endParaRP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xmlns="" id="{59A7EA7F-EF6F-4613-9A43-EA033B60ED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036" y="4896544"/>
            <a:ext cx="8891925" cy="196145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Лятото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в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областта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не е толкова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горещо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, а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зимата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така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студена.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Есента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е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по-топла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от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пролетта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Морският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бриз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освежава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и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разхлажда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въздуха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през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летните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месеци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и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го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затопля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през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зимните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7" name="Картина 6">
            <a:extLst>
              <a:ext uri="{FF2B5EF4-FFF2-40B4-BE49-F238E27FC236}">
                <a16:creationId xmlns:a16="http://schemas.microsoft.com/office/drawing/2014/main" xmlns="" id="{FBABEBF0-53B4-4C22-91D9-5D7FFA665D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0884" y="878466"/>
            <a:ext cx="7282231" cy="40180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83278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D28CE7-45FC-4FC2-9B1A-0CDCA6BF4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9828"/>
            <a:ext cx="9144000" cy="850900"/>
          </a:xfr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bg-BG" sz="4000" b="1" dirty="0">
                <a:ln/>
                <a:solidFill>
                  <a:schemeClr val="bg2">
                    <a:lumMod val="75000"/>
                  </a:schemeClr>
                </a:solidFill>
                <a:latin typeface="Comic Sans MS" pitchFamily="66" charset="0"/>
              </a:rPr>
              <a:t>Стопанска дейност</a:t>
            </a:r>
            <a:endParaRPr lang="en-US" sz="4000" b="1" dirty="0">
              <a:ln/>
              <a:solidFill>
                <a:schemeClr val="bg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138629C2-4123-4214-B02C-20E1612BC12D}"/>
              </a:ext>
            </a:extLst>
          </p:cNvPr>
          <p:cNvSpPr txBox="1">
            <a:spLocks/>
          </p:cNvSpPr>
          <p:nvPr/>
        </p:nvSpPr>
        <p:spPr>
          <a:xfrm>
            <a:off x="23664" y="1471588"/>
            <a:ext cx="4548336" cy="46217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</a:pP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В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областа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се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развиват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риболов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корабоплаване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преработване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на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горива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отглеждат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се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плодове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зеленчуци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и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лозя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. </a:t>
            </a:r>
          </a:p>
          <a:p>
            <a:pPr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</a:pP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Черноморието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привлича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туристи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в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курортите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Албена,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Златни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пясъци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Слънчев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бряг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.</a:t>
            </a:r>
          </a:p>
          <a:p>
            <a:pPr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</a:pP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Тук се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намират</a:t>
            </a:r>
            <a:r>
              <a:rPr lang="ru-RU" sz="220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едни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от най-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големите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български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градове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– Варна и Бургас,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които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са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големи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морски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пристанища.</a:t>
            </a:r>
          </a:p>
        </p:txBody>
      </p:sp>
      <p:pic>
        <p:nvPicPr>
          <p:cNvPr id="6" name="Картина 5">
            <a:extLst>
              <a:ext uri="{FF2B5EF4-FFF2-40B4-BE49-F238E27FC236}">
                <a16:creationId xmlns:a16="http://schemas.microsoft.com/office/drawing/2014/main" xmlns="" id="{0A26E4A2-098F-4143-9F92-947A4D3E85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50770" y="968172"/>
            <a:ext cx="4385726" cy="57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2847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Попътна струя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Тема н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леди тела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на Office">
  <a:themeElements>
    <a:clrScheme name="О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1361</TotalTime>
  <Words>317</Words>
  <Application>Microsoft Office PowerPoint</Application>
  <PresentationFormat>Презентация на цял екран (4:3)</PresentationFormat>
  <Paragraphs>49</Paragraphs>
  <Slides>9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9</vt:i4>
      </vt:variant>
    </vt:vector>
  </HeadingPairs>
  <TitlesOfParts>
    <vt:vector size="10" baseType="lpstr">
      <vt:lpstr>Office Theme</vt:lpstr>
      <vt:lpstr>Черноморско крайбрежие</vt:lpstr>
      <vt:lpstr>Слайд 2</vt:lpstr>
      <vt:lpstr>Географско положение</vt:lpstr>
      <vt:lpstr>Релеф </vt:lpstr>
      <vt:lpstr>Води </vt:lpstr>
      <vt:lpstr>Растителност </vt:lpstr>
      <vt:lpstr>Животински свят </vt:lpstr>
      <vt:lpstr>Природно лице </vt:lpstr>
      <vt:lpstr>Стопанска дейност</vt:lpstr>
    </vt:vector>
  </TitlesOfParts>
  <Company>Your Company Name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Траките</dc:title>
  <dc:creator>Your User Name</dc:creator>
  <cp:lastModifiedBy>borislav</cp:lastModifiedBy>
  <cp:revision>159</cp:revision>
  <dcterms:created xsi:type="dcterms:W3CDTF">2012-10-16T15:49:21Z</dcterms:created>
  <dcterms:modified xsi:type="dcterms:W3CDTF">2020-04-06T14:04:15Z</dcterms:modified>
</cp:coreProperties>
</file>