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8"/>
  </p:notesMasterIdLst>
  <p:sldIdLst>
    <p:sldId id="256" r:id="rId2"/>
    <p:sldId id="295" r:id="rId3"/>
    <p:sldId id="290" r:id="rId4"/>
    <p:sldId id="304" r:id="rId5"/>
    <p:sldId id="307" r:id="rId6"/>
    <p:sldId id="30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000"/>
    <a:srgbClr val="FFE5E5"/>
    <a:srgbClr val="B84F00"/>
    <a:srgbClr val="D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4660"/>
  </p:normalViewPr>
  <p:slideViewPr>
    <p:cSldViewPr>
      <p:cViewPr varScale="1">
        <p:scale>
          <a:sx n="106" d="100"/>
          <a:sy n="106" d="100"/>
        </p:scale>
        <p:origin x="10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4C6E-10A5-425E-A605-7C070182CBAB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0659-929D-489B-A736-E174E94A13E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031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10659-929D-489B-A736-E174E94A13EF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331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16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2739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8112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0250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276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074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34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97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77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998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79000">
              <a:schemeClr val="bg1">
                <a:lumMod val="95000"/>
                <a:alpha val="24000"/>
              </a:schemeClr>
            </a:gs>
            <a:gs pos="93000">
              <a:srgbClr val="FF0000">
                <a:alpha val="8000"/>
                <a:lumMod val="70000"/>
                <a:lumOff val="3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90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DD5E-EA63-48E2-9629-7E17C0CA6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272" y="2865073"/>
            <a:ext cx="9468544" cy="112785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5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Априлско</a:t>
            </a:r>
            <a:r>
              <a:rPr lang="ru-RU" sz="65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65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въстание</a:t>
            </a:r>
            <a:endParaRPr lang="en-US" sz="65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8A08944B-DB48-4892-B5B5-B764C9CE3860}"/>
              </a:ext>
            </a:extLst>
          </p:cNvPr>
          <p:cNvGrpSpPr/>
          <p:nvPr/>
        </p:nvGrpSpPr>
        <p:grpSpPr>
          <a:xfrm>
            <a:off x="899592" y="356470"/>
            <a:ext cx="7344816" cy="6145060"/>
            <a:chOff x="899592" y="525747"/>
            <a:chExt cx="7344816" cy="6145060"/>
          </a:xfrm>
        </p:grpSpPr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5F3F52B1-F114-4595-A5C0-AE9FC6C8C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525747"/>
              <a:ext cx="7344816" cy="5806506"/>
            </a:xfrm>
            <a:prstGeom prst="rect">
              <a:avLst/>
            </a:prstGeom>
          </p:spPr>
        </p:pic>
        <p:sp>
          <p:nvSpPr>
            <p:cNvPr id="5" name="Текстово поле 4">
              <a:extLst>
                <a:ext uri="{FF2B5EF4-FFF2-40B4-BE49-F238E27FC236}">
                  <a16:creationId xmlns:a16="http://schemas.microsoft.com/office/drawing/2014/main" id="{343AD493-AEF2-4A77-B5D3-E1BAA10DB453}"/>
                </a:ext>
              </a:extLst>
            </p:cNvPr>
            <p:cNvSpPr txBox="1"/>
            <p:nvPr/>
          </p:nvSpPr>
          <p:spPr>
            <a:xfrm>
              <a:off x="3466560" y="6332253"/>
              <a:ext cx="221088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Априлско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въстание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Подготовка за въстание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26642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Българските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революционери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Румъния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решили да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организират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земи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разделени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революционни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окръзи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главни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градове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Търново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Враца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Сливен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Пловдив.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Назначени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главни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апостоли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техните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помощници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78C4D011-A4A6-4DC4-95FE-7D86F84A764F}"/>
              </a:ext>
            </a:extLst>
          </p:cNvPr>
          <p:cNvGrpSpPr/>
          <p:nvPr/>
        </p:nvGrpSpPr>
        <p:grpSpPr>
          <a:xfrm>
            <a:off x="1292986" y="3110406"/>
            <a:ext cx="2414918" cy="3743943"/>
            <a:chOff x="1043608" y="3110406"/>
            <a:chExt cx="2414918" cy="3743943"/>
          </a:xfrm>
        </p:grpSpPr>
        <p:sp>
          <p:nvSpPr>
            <p:cNvPr id="18" name="Текстово поле 17">
              <a:extLst>
                <a:ext uri="{FF2B5EF4-FFF2-40B4-BE49-F238E27FC236}">
                  <a16:creationId xmlns:a16="http://schemas.microsoft.com/office/drawing/2014/main" id="{4C08CDCD-E8C2-46EA-9991-5AE9FD5367A1}"/>
                </a:ext>
              </a:extLst>
            </p:cNvPr>
            <p:cNvSpPr txBox="1"/>
            <p:nvPr/>
          </p:nvSpPr>
          <p:spPr>
            <a:xfrm>
              <a:off x="1043608" y="6546572"/>
              <a:ext cx="2414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Стефан Стамболов</a:t>
              </a:r>
            </a:p>
          </p:txBody>
        </p:sp>
        <p:pic>
          <p:nvPicPr>
            <p:cNvPr id="6" name="Картина 5">
              <a:extLst>
                <a:ext uri="{FF2B5EF4-FFF2-40B4-BE49-F238E27FC236}">
                  <a16:creationId xmlns:a16="http://schemas.microsoft.com/office/drawing/2014/main" id="{E3B369D2-F0E1-493D-BBA2-C4CC3375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3110406"/>
              <a:ext cx="2414918" cy="3436166"/>
            </a:xfrm>
            <a:prstGeom prst="rect">
              <a:avLst/>
            </a:prstGeom>
          </p:spPr>
        </p:pic>
      </p:grp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E706B3CF-D38A-4538-A095-C77CF24E8290}"/>
              </a:ext>
            </a:extLst>
          </p:cNvPr>
          <p:cNvGrpSpPr/>
          <p:nvPr/>
        </p:nvGrpSpPr>
        <p:grpSpPr>
          <a:xfrm>
            <a:off x="5278145" y="3141441"/>
            <a:ext cx="2541402" cy="3716559"/>
            <a:chOff x="5278145" y="3141441"/>
            <a:chExt cx="2541402" cy="3716559"/>
          </a:xfrm>
        </p:grpSpPr>
        <p:pic>
          <p:nvPicPr>
            <p:cNvPr id="12" name="Картина 11">
              <a:extLst>
                <a:ext uri="{FF2B5EF4-FFF2-40B4-BE49-F238E27FC236}">
                  <a16:creationId xmlns:a16="http://schemas.microsoft.com/office/drawing/2014/main" id="{39386633-C536-4C1A-AEFE-B9315D0E4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145" y="3141441"/>
              <a:ext cx="2541402" cy="3429000"/>
            </a:xfrm>
            <a:prstGeom prst="rect">
              <a:avLst/>
            </a:prstGeom>
          </p:spPr>
        </p:pic>
        <p:sp>
          <p:nvSpPr>
            <p:cNvPr id="13" name="Текстово поле 12">
              <a:extLst>
                <a:ext uri="{FF2B5EF4-FFF2-40B4-BE49-F238E27FC236}">
                  <a16:creationId xmlns:a16="http://schemas.microsoft.com/office/drawing/2014/main" id="{DD0785B9-5208-487A-957C-635EDD5E72BF}"/>
                </a:ext>
              </a:extLst>
            </p:cNvPr>
            <p:cNvSpPr txBox="1"/>
            <p:nvPr/>
          </p:nvSpPr>
          <p:spPr>
            <a:xfrm>
              <a:off x="5341387" y="6550223"/>
              <a:ext cx="2414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Панайот Волов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7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Начало на въстанието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302433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Априлското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избухнало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20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април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1876 г. в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Копривщица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Панагюрище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Райна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Попгеоргиева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развяла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знаме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надпис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“Свобода или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смърт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”.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Георги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Бенковски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обикалял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селата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Средногорието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със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своята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Хвърковата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чета.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Въстанието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обхванало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Западните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Родопи,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Търновско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Сливенско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Групиране 13">
            <a:extLst>
              <a:ext uri="{FF2B5EF4-FFF2-40B4-BE49-F238E27FC236}">
                <a16:creationId xmlns:a16="http://schemas.microsoft.com/office/drawing/2014/main" id="{F064324E-018F-43F9-845B-2491F309D188}"/>
              </a:ext>
            </a:extLst>
          </p:cNvPr>
          <p:cNvGrpSpPr/>
          <p:nvPr/>
        </p:nvGrpSpPr>
        <p:grpSpPr>
          <a:xfrm>
            <a:off x="1475656" y="3463590"/>
            <a:ext cx="2088232" cy="3394410"/>
            <a:chOff x="1259632" y="3463590"/>
            <a:chExt cx="2088232" cy="3394410"/>
          </a:xfrm>
        </p:grpSpPr>
        <p:pic>
          <p:nvPicPr>
            <p:cNvPr id="10" name="Картина 9">
              <a:extLst>
                <a:ext uri="{FF2B5EF4-FFF2-40B4-BE49-F238E27FC236}">
                  <a16:creationId xmlns:a16="http://schemas.microsoft.com/office/drawing/2014/main" id="{406FBF5F-6A80-40C5-957B-8C3D0AA2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636" y="3463590"/>
              <a:ext cx="2016224" cy="3051040"/>
            </a:xfrm>
            <a:prstGeom prst="rect">
              <a:avLst/>
            </a:prstGeom>
          </p:spPr>
        </p:pic>
        <p:sp>
          <p:nvSpPr>
            <p:cNvPr id="13" name="Текстово поле 12">
              <a:extLst>
                <a:ext uri="{FF2B5EF4-FFF2-40B4-BE49-F238E27FC236}">
                  <a16:creationId xmlns:a16="http://schemas.microsoft.com/office/drawing/2014/main" id="{944DFC43-99DB-4C6C-8791-1EB092CBF034}"/>
                </a:ext>
              </a:extLst>
            </p:cNvPr>
            <p:cNvSpPr txBox="1"/>
            <p:nvPr/>
          </p:nvSpPr>
          <p:spPr>
            <a:xfrm>
              <a:off x="1259632" y="6550223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Райна Княгиня</a:t>
              </a:r>
            </a:p>
          </p:txBody>
        </p:sp>
      </p:grpSp>
      <p:grpSp>
        <p:nvGrpSpPr>
          <p:cNvPr id="15" name="Групиране 14">
            <a:extLst>
              <a:ext uri="{FF2B5EF4-FFF2-40B4-BE49-F238E27FC236}">
                <a16:creationId xmlns:a16="http://schemas.microsoft.com/office/drawing/2014/main" id="{96DAA2A3-B540-4359-9230-EAEF5AA8A1F9}"/>
              </a:ext>
            </a:extLst>
          </p:cNvPr>
          <p:cNvGrpSpPr/>
          <p:nvPr/>
        </p:nvGrpSpPr>
        <p:grpSpPr>
          <a:xfrm>
            <a:off x="5165006" y="3397420"/>
            <a:ext cx="2431330" cy="3460580"/>
            <a:chOff x="5148064" y="3397420"/>
            <a:chExt cx="2431330" cy="3460580"/>
          </a:xfrm>
        </p:grpSpPr>
        <p:pic>
          <p:nvPicPr>
            <p:cNvPr id="12" name="Картина 11">
              <a:extLst>
                <a:ext uri="{FF2B5EF4-FFF2-40B4-BE49-F238E27FC236}">
                  <a16:creationId xmlns:a16="http://schemas.microsoft.com/office/drawing/2014/main" id="{8F92932E-46DA-4074-B0BF-98D59C654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601" y="3397420"/>
              <a:ext cx="2304256" cy="3124067"/>
            </a:xfrm>
            <a:prstGeom prst="rect">
              <a:avLst/>
            </a:prstGeom>
          </p:spPr>
        </p:pic>
        <p:sp>
          <p:nvSpPr>
            <p:cNvPr id="16" name="Текстово поле 15">
              <a:extLst>
                <a:ext uri="{FF2B5EF4-FFF2-40B4-BE49-F238E27FC236}">
                  <a16:creationId xmlns:a16="http://schemas.microsoft.com/office/drawing/2014/main" id="{7C1D26D6-AD21-45A3-ADE3-95811EC23178}"/>
                </a:ext>
              </a:extLst>
            </p:cNvPr>
            <p:cNvSpPr txBox="1"/>
            <p:nvPr/>
          </p:nvSpPr>
          <p:spPr>
            <a:xfrm>
              <a:off x="5148064" y="6550223"/>
              <a:ext cx="2431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Георги Бенковски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3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Потушаване на въстанието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26642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Срещу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въстаналия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народ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властите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изпратили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местни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войници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османската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армия.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Те смазали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изключителна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жестокост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Перущица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Батак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Клисура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други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селища били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убити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много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сред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които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старци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жени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деца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Групиране 4">
            <a:extLst>
              <a:ext uri="{FF2B5EF4-FFF2-40B4-BE49-F238E27FC236}">
                <a16:creationId xmlns:a16="http://schemas.microsoft.com/office/drawing/2014/main" id="{104769BA-5E99-47F6-BB51-6C7F6E2CBE07}"/>
              </a:ext>
            </a:extLst>
          </p:cNvPr>
          <p:cNvGrpSpPr/>
          <p:nvPr/>
        </p:nvGrpSpPr>
        <p:grpSpPr>
          <a:xfrm>
            <a:off x="1979712" y="3114452"/>
            <a:ext cx="5184576" cy="3617574"/>
            <a:chOff x="1835696" y="3114452"/>
            <a:chExt cx="5184576" cy="3617574"/>
          </a:xfrm>
        </p:grpSpPr>
        <p:sp>
          <p:nvSpPr>
            <p:cNvPr id="16" name="Текстово поле 15">
              <a:extLst>
                <a:ext uri="{FF2B5EF4-FFF2-40B4-BE49-F238E27FC236}">
                  <a16:creationId xmlns:a16="http://schemas.microsoft.com/office/drawing/2014/main" id="{7C1D26D6-AD21-45A3-ADE3-95811EC23178}"/>
                </a:ext>
              </a:extLst>
            </p:cNvPr>
            <p:cNvSpPr txBox="1"/>
            <p:nvPr/>
          </p:nvSpPr>
          <p:spPr>
            <a:xfrm>
              <a:off x="1979712" y="6424249"/>
              <a:ext cx="4896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„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Баташкото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клане“, худ. Антони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Пьотровски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68A14AC0-ACE6-4991-9C2C-D11FC26C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3114452"/>
              <a:ext cx="5184576" cy="3309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8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Ботевата чета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2520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Христо Ботев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подготвил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чета в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Румъния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Четниците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превзели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кораба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„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Радецки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“ и при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Козлодуй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слезли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бряг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Четата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извършила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поход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Козлодуй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Врачанския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Балкан.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 1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юни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Христо Ботев бил убит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четата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била разбита.</a:t>
            </a:r>
          </a:p>
        </p:txBody>
      </p:sp>
      <p:grpSp>
        <p:nvGrpSpPr>
          <p:cNvPr id="6" name="Групиране 5">
            <a:extLst>
              <a:ext uri="{FF2B5EF4-FFF2-40B4-BE49-F238E27FC236}">
                <a16:creationId xmlns:a16="http://schemas.microsoft.com/office/drawing/2014/main" id="{401F3513-47E2-4441-B0F1-E8279801551C}"/>
              </a:ext>
            </a:extLst>
          </p:cNvPr>
          <p:cNvGrpSpPr/>
          <p:nvPr/>
        </p:nvGrpSpPr>
        <p:grpSpPr>
          <a:xfrm>
            <a:off x="235583" y="3573016"/>
            <a:ext cx="5128505" cy="3228406"/>
            <a:chOff x="100291" y="3573016"/>
            <a:chExt cx="5128505" cy="3228406"/>
          </a:xfrm>
        </p:grpSpPr>
        <p:sp>
          <p:nvSpPr>
            <p:cNvPr id="13" name="Текстово поле 12">
              <a:extLst>
                <a:ext uri="{FF2B5EF4-FFF2-40B4-BE49-F238E27FC236}">
                  <a16:creationId xmlns:a16="http://schemas.microsoft.com/office/drawing/2014/main" id="{944DFC43-99DB-4C6C-8791-1EB092CBF034}"/>
                </a:ext>
              </a:extLst>
            </p:cNvPr>
            <p:cNvSpPr txBox="1"/>
            <p:nvPr/>
          </p:nvSpPr>
          <p:spPr>
            <a:xfrm>
              <a:off x="1620427" y="6493645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Корабът “Радецки”</a:t>
              </a:r>
            </a:p>
          </p:txBody>
        </p:sp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599C3C9A-3FF7-4699-9B9E-A8C5FCF6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1" y="3573016"/>
              <a:ext cx="5128505" cy="2920629"/>
            </a:xfrm>
            <a:prstGeom prst="rect">
              <a:avLst/>
            </a:prstGeom>
          </p:spPr>
        </p:pic>
      </p:grpSp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4EE699CB-4FEC-464C-A8F0-DE5B48742EF7}"/>
              </a:ext>
            </a:extLst>
          </p:cNvPr>
          <p:cNvGrpSpPr/>
          <p:nvPr/>
        </p:nvGrpSpPr>
        <p:grpSpPr>
          <a:xfrm>
            <a:off x="5579359" y="3600552"/>
            <a:ext cx="3385129" cy="3272297"/>
            <a:chOff x="5435343" y="3600552"/>
            <a:chExt cx="3385129" cy="3272297"/>
          </a:xfrm>
        </p:grpSpPr>
        <p:sp>
          <p:nvSpPr>
            <p:cNvPr id="16" name="Текстово поле 15">
              <a:extLst>
                <a:ext uri="{FF2B5EF4-FFF2-40B4-BE49-F238E27FC236}">
                  <a16:creationId xmlns:a16="http://schemas.microsoft.com/office/drawing/2014/main" id="{7C1D26D6-AD21-45A3-ADE3-95811EC23178}"/>
                </a:ext>
              </a:extLst>
            </p:cNvPr>
            <p:cNvSpPr txBox="1"/>
            <p:nvPr/>
          </p:nvSpPr>
          <p:spPr>
            <a:xfrm>
              <a:off x="5435343" y="6349629"/>
              <a:ext cx="33851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Ботевата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чета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слиза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на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козлодуйския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бряг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худ. Д.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Гюдженов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" name="Картина 4">
              <a:extLst>
                <a:ext uri="{FF2B5EF4-FFF2-40B4-BE49-F238E27FC236}">
                  <a16:creationId xmlns:a16="http://schemas.microsoft.com/office/drawing/2014/main" id="{34CF35CD-9030-4BBE-A2ED-6EF8B7B9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544" y="3600552"/>
              <a:ext cx="3354727" cy="2727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леди тел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1234</TotalTime>
  <Words>213</Words>
  <Application>Microsoft Office PowerPoint</Application>
  <PresentationFormat>Презентация на цял екран (4:3)</PresentationFormat>
  <Paragraphs>36</Paragraphs>
  <Slides>6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Wingdings</vt:lpstr>
      <vt:lpstr>Office Theme</vt:lpstr>
      <vt:lpstr>Априлско въстание</vt:lpstr>
      <vt:lpstr>Презентация на PowerPoint</vt:lpstr>
      <vt:lpstr>Подготовка за въстание</vt:lpstr>
      <vt:lpstr>Начало на въстанието</vt:lpstr>
      <vt:lpstr>Потушаване на въстанието</vt:lpstr>
      <vt:lpstr>Ботевата чета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Траките</dc:title>
  <dc:creator>Your User Name</dc:creator>
  <cp:lastModifiedBy>Ivan Parvanov</cp:lastModifiedBy>
  <cp:revision>151</cp:revision>
  <dcterms:created xsi:type="dcterms:W3CDTF">2012-10-16T15:49:21Z</dcterms:created>
  <dcterms:modified xsi:type="dcterms:W3CDTF">2020-04-01T09:43:54Z</dcterms:modified>
</cp:coreProperties>
</file>